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3" r:id="rId7"/>
    <p:sldId id="26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0" d="100"/>
          <a:sy n="90" d="100"/>
        </p:scale>
        <p:origin x="5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F62EE-62CC-4C02-B945-B8874FFEBA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DCC2F6A-562B-4908-AC75-4F6711664B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792B70D-E5B3-422B-BA9D-A5ECA029B88F}"/>
              </a:ext>
            </a:extLst>
          </p:cNvPr>
          <p:cNvSpPr>
            <a:spLocks noGrp="1"/>
          </p:cNvSpPr>
          <p:nvPr>
            <p:ph type="dt" sz="half" idx="10"/>
          </p:nvPr>
        </p:nvSpPr>
        <p:spPr/>
        <p:txBody>
          <a:bodyPr/>
          <a:lstStyle/>
          <a:p>
            <a:fld id="{2D7B0201-F76A-49FC-96C3-D7BE82381B09}" type="datetimeFigureOut">
              <a:rPr lang="en-GB" smtClean="0"/>
              <a:t>06/07/2023</a:t>
            </a:fld>
            <a:endParaRPr lang="en-GB"/>
          </a:p>
        </p:txBody>
      </p:sp>
      <p:sp>
        <p:nvSpPr>
          <p:cNvPr id="5" name="Footer Placeholder 4">
            <a:extLst>
              <a:ext uri="{FF2B5EF4-FFF2-40B4-BE49-F238E27FC236}">
                <a16:creationId xmlns:a16="http://schemas.microsoft.com/office/drawing/2014/main" id="{0D11DAE4-F34D-4EC8-AA71-FAF10E912A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D6C7D6-EB15-4AC1-BAFA-9B2D826E16E1}"/>
              </a:ext>
            </a:extLst>
          </p:cNvPr>
          <p:cNvSpPr>
            <a:spLocks noGrp="1"/>
          </p:cNvSpPr>
          <p:nvPr>
            <p:ph type="sldNum" sz="quarter" idx="12"/>
          </p:nvPr>
        </p:nvSpPr>
        <p:spPr/>
        <p:txBody>
          <a:bodyPr/>
          <a:lstStyle/>
          <a:p>
            <a:fld id="{6AABB389-B5B9-4000-BADC-88A9CC9A45C9}" type="slidenum">
              <a:rPr lang="en-GB" smtClean="0"/>
              <a:t>‹#›</a:t>
            </a:fld>
            <a:endParaRPr lang="en-GB"/>
          </a:p>
        </p:txBody>
      </p:sp>
    </p:spTree>
    <p:extLst>
      <p:ext uri="{BB962C8B-B14F-4D97-AF65-F5344CB8AC3E}">
        <p14:creationId xmlns:p14="http://schemas.microsoft.com/office/powerpoint/2010/main" val="2944524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26931-3D5D-4058-ADA1-5C630D77F7F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9764C57-019C-436E-B38E-148C79381EB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65EC62-92D6-437D-903D-A8D263C5BCBF}"/>
              </a:ext>
            </a:extLst>
          </p:cNvPr>
          <p:cNvSpPr>
            <a:spLocks noGrp="1"/>
          </p:cNvSpPr>
          <p:nvPr>
            <p:ph type="dt" sz="half" idx="10"/>
          </p:nvPr>
        </p:nvSpPr>
        <p:spPr/>
        <p:txBody>
          <a:bodyPr/>
          <a:lstStyle/>
          <a:p>
            <a:fld id="{2D7B0201-F76A-49FC-96C3-D7BE82381B09}" type="datetimeFigureOut">
              <a:rPr lang="en-GB" smtClean="0"/>
              <a:t>06/07/2023</a:t>
            </a:fld>
            <a:endParaRPr lang="en-GB"/>
          </a:p>
        </p:txBody>
      </p:sp>
      <p:sp>
        <p:nvSpPr>
          <p:cNvPr id="5" name="Footer Placeholder 4">
            <a:extLst>
              <a:ext uri="{FF2B5EF4-FFF2-40B4-BE49-F238E27FC236}">
                <a16:creationId xmlns:a16="http://schemas.microsoft.com/office/drawing/2014/main" id="{F77723E0-E706-4C90-B1D4-3940DDB05B5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F4E1E1-45DD-40DC-8C79-478EACC92C1B}"/>
              </a:ext>
            </a:extLst>
          </p:cNvPr>
          <p:cNvSpPr>
            <a:spLocks noGrp="1"/>
          </p:cNvSpPr>
          <p:nvPr>
            <p:ph type="sldNum" sz="quarter" idx="12"/>
          </p:nvPr>
        </p:nvSpPr>
        <p:spPr/>
        <p:txBody>
          <a:bodyPr/>
          <a:lstStyle/>
          <a:p>
            <a:fld id="{6AABB389-B5B9-4000-BADC-88A9CC9A45C9}" type="slidenum">
              <a:rPr lang="en-GB" smtClean="0"/>
              <a:t>‹#›</a:t>
            </a:fld>
            <a:endParaRPr lang="en-GB"/>
          </a:p>
        </p:txBody>
      </p:sp>
    </p:spTree>
    <p:extLst>
      <p:ext uri="{BB962C8B-B14F-4D97-AF65-F5344CB8AC3E}">
        <p14:creationId xmlns:p14="http://schemas.microsoft.com/office/powerpoint/2010/main" val="1760422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0CAEF-A58A-42F0-A3D3-AA2B1B12E0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24EEE53-CF35-4827-A50E-7456E5049B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5EBFB82-A05B-4968-BCBE-68E1B8DC7F8E}"/>
              </a:ext>
            </a:extLst>
          </p:cNvPr>
          <p:cNvSpPr>
            <a:spLocks noGrp="1"/>
          </p:cNvSpPr>
          <p:nvPr>
            <p:ph type="dt" sz="half" idx="10"/>
          </p:nvPr>
        </p:nvSpPr>
        <p:spPr/>
        <p:txBody>
          <a:bodyPr/>
          <a:lstStyle/>
          <a:p>
            <a:fld id="{2D7B0201-F76A-49FC-96C3-D7BE82381B09}" type="datetimeFigureOut">
              <a:rPr lang="en-GB" smtClean="0"/>
              <a:t>06/07/2023</a:t>
            </a:fld>
            <a:endParaRPr lang="en-GB"/>
          </a:p>
        </p:txBody>
      </p:sp>
      <p:sp>
        <p:nvSpPr>
          <p:cNvPr id="5" name="Footer Placeholder 4">
            <a:extLst>
              <a:ext uri="{FF2B5EF4-FFF2-40B4-BE49-F238E27FC236}">
                <a16:creationId xmlns:a16="http://schemas.microsoft.com/office/drawing/2014/main" id="{F3884B43-3B2F-45BE-B6C0-CBDDD7C622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34C8D4-990A-4573-9994-379FFA03BD9D}"/>
              </a:ext>
            </a:extLst>
          </p:cNvPr>
          <p:cNvSpPr>
            <a:spLocks noGrp="1"/>
          </p:cNvSpPr>
          <p:nvPr>
            <p:ph type="sldNum" sz="quarter" idx="12"/>
          </p:nvPr>
        </p:nvSpPr>
        <p:spPr/>
        <p:txBody>
          <a:bodyPr/>
          <a:lstStyle/>
          <a:p>
            <a:fld id="{6AABB389-B5B9-4000-BADC-88A9CC9A45C9}" type="slidenum">
              <a:rPr lang="en-GB" smtClean="0"/>
              <a:t>‹#›</a:t>
            </a:fld>
            <a:endParaRPr lang="en-GB"/>
          </a:p>
        </p:txBody>
      </p:sp>
    </p:spTree>
    <p:extLst>
      <p:ext uri="{BB962C8B-B14F-4D97-AF65-F5344CB8AC3E}">
        <p14:creationId xmlns:p14="http://schemas.microsoft.com/office/powerpoint/2010/main" val="414584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FE531-B32C-4A9F-8C69-8F75CA6DAC0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4CFFF4C-AC62-4FF2-A582-3FE12252574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C8E308A-27A9-44F9-AE5A-16454EE61C3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2D2E440-4B4A-465C-B80C-153E6403CC20}"/>
              </a:ext>
            </a:extLst>
          </p:cNvPr>
          <p:cNvSpPr>
            <a:spLocks noGrp="1"/>
          </p:cNvSpPr>
          <p:nvPr>
            <p:ph type="dt" sz="half" idx="10"/>
          </p:nvPr>
        </p:nvSpPr>
        <p:spPr/>
        <p:txBody>
          <a:bodyPr/>
          <a:lstStyle/>
          <a:p>
            <a:fld id="{2D7B0201-F76A-49FC-96C3-D7BE82381B09}" type="datetimeFigureOut">
              <a:rPr lang="en-GB" smtClean="0"/>
              <a:t>06/07/2023</a:t>
            </a:fld>
            <a:endParaRPr lang="en-GB"/>
          </a:p>
        </p:txBody>
      </p:sp>
      <p:sp>
        <p:nvSpPr>
          <p:cNvPr id="6" name="Footer Placeholder 5">
            <a:extLst>
              <a:ext uri="{FF2B5EF4-FFF2-40B4-BE49-F238E27FC236}">
                <a16:creationId xmlns:a16="http://schemas.microsoft.com/office/drawing/2014/main" id="{059D2070-2A97-4AC4-ACCB-135926693F6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EEC34B-D12F-42BD-A880-FC786E9BE4AA}"/>
              </a:ext>
            </a:extLst>
          </p:cNvPr>
          <p:cNvSpPr>
            <a:spLocks noGrp="1"/>
          </p:cNvSpPr>
          <p:nvPr>
            <p:ph type="sldNum" sz="quarter" idx="12"/>
          </p:nvPr>
        </p:nvSpPr>
        <p:spPr/>
        <p:txBody>
          <a:bodyPr/>
          <a:lstStyle/>
          <a:p>
            <a:fld id="{6AABB389-B5B9-4000-BADC-88A9CC9A45C9}" type="slidenum">
              <a:rPr lang="en-GB" smtClean="0"/>
              <a:t>‹#›</a:t>
            </a:fld>
            <a:endParaRPr lang="en-GB"/>
          </a:p>
        </p:txBody>
      </p:sp>
    </p:spTree>
    <p:extLst>
      <p:ext uri="{BB962C8B-B14F-4D97-AF65-F5344CB8AC3E}">
        <p14:creationId xmlns:p14="http://schemas.microsoft.com/office/powerpoint/2010/main" val="2888153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38076-6968-41AD-B326-9CCB68C189C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8451A37-5ED7-4B15-9298-537191CB36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D8FBA3D-CFCA-4270-AED3-73578CD7739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E1EA155-9C83-4D1A-9CAB-B78F649FE3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9EC8532-178A-491A-A8CF-3EDB40BB167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B21AA13-8511-46E2-8891-40695C24AA70}"/>
              </a:ext>
            </a:extLst>
          </p:cNvPr>
          <p:cNvSpPr>
            <a:spLocks noGrp="1"/>
          </p:cNvSpPr>
          <p:nvPr>
            <p:ph type="dt" sz="half" idx="10"/>
          </p:nvPr>
        </p:nvSpPr>
        <p:spPr/>
        <p:txBody>
          <a:bodyPr/>
          <a:lstStyle/>
          <a:p>
            <a:fld id="{2D7B0201-F76A-49FC-96C3-D7BE82381B09}" type="datetimeFigureOut">
              <a:rPr lang="en-GB" smtClean="0"/>
              <a:t>06/07/2023</a:t>
            </a:fld>
            <a:endParaRPr lang="en-GB"/>
          </a:p>
        </p:txBody>
      </p:sp>
      <p:sp>
        <p:nvSpPr>
          <p:cNvPr id="8" name="Footer Placeholder 7">
            <a:extLst>
              <a:ext uri="{FF2B5EF4-FFF2-40B4-BE49-F238E27FC236}">
                <a16:creationId xmlns:a16="http://schemas.microsoft.com/office/drawing/2014/main" id="{4D4D0DC8-E876-4FA6-9DA8-709BD2660EC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FA902F7-0EDE-4C87-ABC4-04A96F07888E}"/>
              </a:ext>
            </a:extLst>
          </p:cNvPr>
          <p:cNvSpPr>
            <a:spLocks noGrp="1"/>
          </p:cNvSpPr>
          <p:nvPr>
            <p:ph type="sldNum" sz="quarter" idx="12"/>
          </p:nvPr>
        </p:nvSpPr>
        <p:spPr/>
        <p:txBody>
          <a:bodyPr/>
          <a:lstStyle/>
          <a:p>
            <a:fld id="{6AABB389-B5B9-4000-BADC-88A9CC9A45C9}" type="slidenum">
              <a:rPr lang="en-GB" smtClean="0"/>
              <a:t>‹#›</a:t>
            </a:fld>
            <a:endParaRPr lang="en-GB"/>
          </a:p>
        </p:txBody>
      </p:sp>
    </p:spTree>
    <p:extLst>
      <p:ext uri="{BB962C8B-B14F-4D97-AF65-F5344CB8AC3E}">
        <p14:creationId xmlns:p14="http://schemas.microsoft.com/office/powerpoint/2010/main" val="533308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5E061-C7FC-40CA-AF17-DCCAEEA198F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DB0F7EE-B4D4-495E-88AE-B35C63606C38}"/>
              </a:ext>
            </a:extLst>
          </p:cNvPr>
          <p:cNvSpPr>
            <a:spLocks noGrp="1"/>
          </p:cNvSpPr>
          <p:nvPr>
            <p:ph type="dt" sz="half" idx="10"/>
          </p:nvPr>
        </p:nvSpPr>
        <p:spPr/>
        <p:txBody>
          <a:bodyPr/>
          <a:lstStyle/>
          <a:p>
            <a:fld id="{2D7B0201-F76A-49FC-96C3-D7BE82381B09}" type="datetimeFigureOut">
              <a:rPr lang="en-GB" smtClean="0"/>
              <a:t>06/07/2023</a:t>
            </a:fld>
            <a:endParaRPr lang="en-GB"/>
          </a:p>
        </p:txBody>
      </p:sp>
      <p:sp>
        <p:nvSpPr>
          <p:cNvPr id="4" name="Footer Placeholder 3">
            <a:extLst>
              <a:ext uri="{FF2B5EF4-FFF2-40B4-BE49-F238E27FC236}">
                <a16:creationId xmlns:a16="http://schemas.microsoft.com/office/drawing/2014/main" id="{402C4E44-CF8D-449A-A424-F854FFC35A5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78C51F0-7745-4300-8967-84535E32513E}"/>
              </a:ext>
            </a:extLst>
          </p:cNvPr>
          <p:cNvSpPr>
            <a:spLocks noGrp="1"/>
          </p:cNvSpPr>
          <p:nvPr>
            <p:ph type="sldNum" sz="quarter" idx="12"/>
          </p:nvPr>
        </p:nvSpPr>
        <p:spPr/>
        <p:txBody>
          <a:bodyPr/>
          <a:lstStyle/>
          <a:p>
            <a:fld id="{6AABB389-B5B9-4000-BADC-88A9CC9A45C9}" type="slidenum">
              <a:rPr lang="en-GB" smtClean="0"/>
              <a:t>‹#›</a:t>
            </a:fld>
            <a:endParaRPr lang="en-GB"/>
          </a:p>
        </p:txBody>
      </p:sp>
    </p:spTree>
    <p:extLst>
      <p:ext uri="{BB962C8B-B14F-4D97-AF65-F5344CB8AC3E}">
        <p14:creationId xmlns:p14="http://schemas.microsoft.com/office/powerpoint/2010/main" val="3653094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FD1630-C674-4F9F-8EB1-D93F77F9C058}"/>
              </a:ext>
            </a:extLst>
          </p:cNvPr>
          <p:cNvSpPr>
            <a:spLocks noGrp="1"/>
          </p:cNvSpPr>
          <p:nvPr>
            <p:ph type="dt" sz="half" idx="10"/>
          </p:nvPr>
        </p:nvSpPr>
        <p:spPr/>
        <p:txBody>
          <a:bodyPr/>
          <a:lstStyle/>
          <a:p>
            <a:fld id="{2D7B0201-F76A-49FC-96C3-D7BE82381B09}" type="datetimeFigureOut">
              <a:rPr lang="en-GB" smtClean="0"/>
              <a:t>06/07/2023</a:t>
            </a:fld>
            <a:endParaRPr lang="en-GB"/>
          </a:p>
        </p:txBody>
      </p:sp>
      <p:sp>
        <p:nvSpPr>
          <p:cNvPr id="3" name="Footer Placeholder 2">
            <a:extLst>
              <a:ext uri="{FF2B5EF4-FFF2-40B4-BE49-F238E27FC236}">
                <a16:creationId xmlns:a16="http://schemas.microsoft.com/office/drawing/2014/main" id="{AE19B0AD-AA57-4BC1-AFA4-98E11DD6090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F70436C-8F05-4B42-B50D-DD8A49AC76BF}"/>
              </a:ext>
            </a:extLst>
          </p:cNvPr>
          <p:cNvSpPr>
            <a:spLocks noGrp="1"/>
          </p:cNvSpPr>
          <p:nvPr>
            <p:ph type="sldNum" sz="quarter" idx="12"/>
          </p:nvPr>
        </p:nvSpPr>
        <p:spPr/>
        <p:txBody>
          <a:bodyPr/>
          <a:lstStyle/>
          <a:p>
            <a:fld id="{6AABB389-B5B9-4000-BADC-88A9CC9A45C9}" type="slidenum">
              <a:rPr lang="en-GB" smtClean="0"/>
              <a:t>‹#›</a:t>
            </a:fld>
            <a:endParaRPr lang="en-GB"/>
          </a:p>
        </p:txBody>
      </p:sp>
    </p:spTree>
    <p:extLst>
      <p:ext uri="{BB962C8B-B14F-4D97-AF65-F5344CB8AC3E}">
        <p14:creationId xmlns:p14="http://schemas.microsoft.com/office/powerpoint/2010/main" val="316785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66F42-48EF-4F37-BFF6-CEE76C59F4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1D4ECD5-A2A9-4E8C-9A27-E41C5CEEFD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1ACC576-2862-4469-A73E-DF4710FCFC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753C122-ED40-4FCE-BA09-F05179E6EA52}"/>
              </a:ext>
            </a:extLst>
          </p:cNvPr>
          <p:cNvSpPr>
            <a:spLocks noGrp="1"/>
          </p:cNvSpPr>
          <p:nvPr>
            <p:ph type="dt" sz="half" idx="10"/>
          </p:nvPr>
        </p:nvSpPr>
        <p:spPr/>
        <p:txBody>
          <a:bodyPr/>
          <a:lstStyle/>
          <a:p>
            <a:fld id="{2D7B0201-F76A-49FC-96C3-D7BE82381B09}" type="datetimeFigureOut">
              <a:rPr lang="en-GB" smtClean="0"/>
              <a:t>06/07/2023</a:t>
            </a:fld>
            <a:endParaRPr lang="en-GB"/>
          </a:p>
        </p:txBody>
      </p:sp>
      <p:sp>
        <p:nvSpPr>
          <p:cNvPr id="6" name="Footer Placeholder 5">
            <a:extLst>
              <a:ext uri="{FF2B5EF4-FFF2-40B4-BE49-F238E27FC236}">
                <a16:creationId xmlns:a16="http://schemas.microsoft.com/office/drawing/2014/main" id="{FAC159FD-2BDC-4F98-A2B0-8479593591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FDB3883-C904-42F1-9056-373D6105EA31}"/>
              </a:ext>
            </a:extLst>
          </p:cNvPr>
          <p:cNvSpPr>
            <a:spLocks noGrp="1"/>
          </p:cNvSpPr>
          <p:nvPr>
            <p:ph type="sldNum" sz="quarter" idx="12"/>
          </p:nvPr>
        </p:nvSpPr>
        <p:spPr/>
        <p:txBody>
          <a:bodyPr/>
          <a:lstStyle/>
          <a:p>
            <a:fld id="{6AABB389-B5B9-4000-BADC-88A9CC9A45C9}" type="slidenum">
              <a:rPr lang="en-GB" smtClean="0"/>
              <a:t>‹#›</a:t>
            </a:fld>
            <a:endParaRPr lang="en-GB"/>
          </a:p>
        </p:txBody>
      </p:sp>
    </p:spTree>
    <p:extLst>
      <p:ext uri="{BB962C8B-B14F-4D97-AF65-F5344CB8AC3E}">
        <p14:creationId xmlns:p14="http://schemas.microsoft.com/office/powerpoint/2010/main" val="1594509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EB418-C82D-489A-9FD0-7891268E86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F9741E8-C696-4503-BE07-245C561A57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67A25D6-A509-4881-B2C1-E667A6E2C6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B8D85D3-FFF9-42F4-BBC4-3FF03EB5D323}"/>
              </a:ext>
            </a:extLst>
          </p:cNvPr>
          <p:cNvSpPr>
            <a:spLocks noGrp="1"/>
          </p:cNvSpPr>
          <p:nvPr>
            <p:ph type="dt" sz="half" idx="10"/>
          </p:nvPr>
        </p:nvSpPr>
        <p:spPr/>
        <p:txBody>
          <a:bodyPr/>
          <a:lstStyle/>
          <a:p>
            <a:fld id="{2D7B0201-F76A-49FC-96C3-D7BE82381B09}" type="datetimeFigureOut">
              <a:rPr lang="en-GB" smtClean="0"/>
              <a:t>06/07/2023</a:t>
            </a:fld>
            <a:endParaRPr lang="en-GB"/>
          </a:p>
        </p:txBody>
      </p:sp>
      <p:sp>
        <p:nvSpPr>
          <p:cNvPr id="6" name="Footer Placeholder 5">
            <a:extLst>
              <a:ext uri="{FF2B5EF4-FFF2-40B4-BE49-F238E27FC236}">
                <a16:creationId xmlns:a16="http://schemas.microsoft.com/office/drawing/2014/main" id="{70ACB72E-52DC-4AAD-9532-31B18E2B154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6805B50-4B6D-486E-96B2-F2E03DCC6FEA}"/>
              </a:ext>
            </a:extLst>
          </p:cNvPr>
          <p:cNvSpPr>
            <a:spLocks noGrp="1"/>
          </p:cNvSpPr>
          <p:nvPr>
            <p:ph type="sldNum" sz="quarter" idx="12"/>
          </p:nvPr>
        </p:nvSpPr>
        <p:spPr/>
        <p:txBody>
          <a:bodyPr/>
          <a:lstStyle/>
          <a:p>
            <a:fld id="{6AABB389-B5B9-4000-BADC-88A9CC9A45C9}" type="slidenum">
              <a:rPr lang="en-GB" smtClean="0"/>
              <a:t>‹#›</a:t>
            </a:fld>
            <a:endParaRPr lang="en-GB"/>
          </a:p>
        </p:txBody>
      </p:sp>
    </p:spTree>
    <p:extLst>
      <p:ext uri="{BB962C8B-B14F-4D97-AF65-F5344CB8AC3E}">
        <p14:creationId xmlns:p14="http://schemas.microsoft.com/office/powerpoint/2010/main" val="3418690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C78E-3A69-4BE8-A9E1-2339C859319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09ACC67-1932-4B6B-BFE5-8E5FE80F990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4EA3C1-E9D7-49A7-BF0D-B95C7B47B04A}"/>
              </a:ext>
            </a:extLst>
          </p:cNvPr>
          <p:cNvSpPr>
            <a:spLocks noGrp="1"/>
          </p:cNvSpPr>
          <p:nvPr>
            <p:ph type="dt" sz="half" idx="10"/>
          </p:nvPr>
        </p:nvSpPr>
        <p:spPr/>
        <p:txBody>
          <a:bodyPr/>
          <a:lstStyle/>
          <a:p>
            <a:fld id="{2D7B0201-F76A-49FC-96C3-D7BE82381B09}" type="datetimeFigureOut">
              <a:rPr lang="en-GB" smtClean="0"/>
              <a:t>06/07/2023</a:t>
            </a:fld>
            <a:endParaRPr lang="en-GB"/>
          </a:p>
        </p:txBody>
      </p:sp>
      <p:sp>
        <p:nvSpPr>
          <p:cNvPr id="5" name="Footer Placeholder 4">
            <a:extLst>
              <a:ext uri="{FF2B5EF4-FFF2-40B4-BE49-F238E27FC236}">
                <a16:creationId xmlns:a16="http://schemas.microsoft.com/office/drawing/2014/main" id="{A1F9E040-58D6-4C74-AC45-05AC316CEF3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BBA78A-4FE5-4B88-B23D-DFC3A7459826}"/>
              </a:ext>
            </a:extLst>
          </p:cNvPr>
          <p:cNvSpPr>
            <a:spLocks noGrp="1"/>
          </p:cNvSpPr>
          <p:nvPr>
            <p:ph type="sldNum" sz="quarter" idx="12"/>
          </p:nvPr>
        </p:nvSpPr>
        <p:spPr/>
        <p:txBody>
          <a:bodyPr/>
          <a:lstStyle/>
          <a:p>
            <a:fld id="{6AABB389-B5B9-4000-BADC-88A9CC9A45C9}" type="slidenum">
              <a:rPr lang="en-GB" smtClean="0"/>
              <a:t>‹#›</a:t>
            </a:fld>
            <a:endParaRPr lang="en-GB"/>
          </a:p>
        </p:txBody>
      </p:sp>
    </p:spTree>
    <p:extLst>
      <p:ext uri="{BB962C8B-B14F-4D97-AF65-F5344CB8AC3E}">
        <p14:creationId xmlns:p14="http://schemas.microsoft.com/office/powerpoint/2010/main" val="1799015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BBF5F9-D8E4-46A9-B3E1-6F971B6B47F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80E3D7E-1E2A-4E24-AFF1-BCC3414E294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7A4EC40-06DD-4BCA-A9AC-811B43F4880C}"/>
              </a:ext>
            </a:extLst>
          </p:cNvPr>
          <p:cNvSpPr>
            <a:spLocks noGrp="1"/>
          </p:cNvSpPr>
          <p:nvPr>
            <p:ph type="dt" sz="half" idx="10"/>
          </p:nvPr>
        </p:nvSpPr>
        <p:spPr/>
        <p:txBody>
          <a:bodyPr/>
          <a:lstStyle/>
          <a:p>
            <a:fld id="{2D7B0201-F76A-49FC-96C3-D7BE82381B09}" type="datetimeFigureOut">
              <a:rPr lang="en-GB" smtClean="0"/>
              <a:t>06/07/2023</a:t>
            </a:fld>
            <a:endParaRPr lang="en-GB"/>
          </a:p>
        </p:txBody>
      </p:sp>
      <p:sp>
        <p:nvSpPr>
          <p:cNvPr id="5" name="Footer Placeholder 4">
            <a:extLst>
              <a:ext uri="{FF2B5EF4-FFF2-40B4-BE49-F238E27FC236}">
                <a16:creationId xmlns:a16="http://schemas.microsoft.com/office/drawing/2014/main" id="{90E8F9C7-B478-48A4-9981-DE2E3D9A17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EABA47-655E-4899-A4B9-A6A0677178DD}"/>
              </a:ext>
            </a:extLst>
          </p:cNvPr>
          <p:cNvSpPr>
            <a:spLocks noGrp="1"/>
          </p:cNvSpPr>
          <p:nvPr>
            <p:ph type="sldNum" sz="quarter" idx="12"/>
          </p:nvPr>
        </p:nvSpPr>
        <p:spPr/>
        <p:txBody>
          <a:bodyPr/>
          <a:lstStyle/>
          <a:p>
            <a:fld id="{6AABB389-B5B9-4000-BADC-88A9CC9A45C9}" type="slidenum">
              <a:rPr lang="en-GB" smtClean="0"/>
              <a:t>‹#›</a:t>
            </a:fld>
            <a:endParaRPr lang="en-GB"/>
          </a:p>
        </p:txBody>
      </p:sp>
    </p:spTree>
    <p:extLst>
      <p:ext uri="{BB962C8B-B14F-4D97-AF65-F5344CB8AC3E}">
        <p14:creationId xmlns:p14="http://schemas.microsoft.com/office/powerpoint/2010/main" val="3452087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907888-F473-41BF-A803-681312CA53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D0E11B-0BF3-44C1-BA21-A1761E5B13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F1E79C-8465-4C96-8DD6-3A7F84A86D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7B0201-F76A-49FC-96C3-D7BE82381B09}" type="datetimeFigureOut">
              <a:rPr lang="en-GB" smtClean="0"/>
              <a:t>06/07/2023</a:t>
            </a:fld>
            <a:endParaRPr lang="en-GB"/>
          </a:p>
        </p:txBody>
      </p:sp>
      <p:sp>
        <p:nvSpPr>
          <p:cNvPr id="5" name="Footer Placeholder 4">
            <a:extLst>
              <a:ext uri="{FF2B5EF4-FFF2-40B4-BE49-F238E27FC236}">
                <a16:creationId xmlns:a16="http://schemas.microsoft.com/office/drawing/2014/main" id="{43DB58DA-2103-492C-B5BE-DEEB9F037C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0400312-F7B8-4D08-8563-E85401D3E3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ABB389-B5B9-4000-BADC-88A9CC9A45C9}" type="slidenum">
              <a:rPr lang="en-GB" smtClean="0"/>
              <a:t>‹#›</a:t>
            </a:fld>
            <a:endParaRPr lang="en-GB"/>
          </a:p>
        </p:txBody>
      </p:sp>
    </p:spTree>
    <p:extLst>
      <p:ext uri="{BB962C8B-B14F-4D97-AF65-F5344CB8AC3E}">
        <p14:creationId xmlns:p14="http://schemas.microsoft.com/office/powerpoint/2010/main" val="23041303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BCF85-5081-49C3-85CA-28E8AACF5174}"/>
              </a:ext>
            </a:extLst>
          </p:cNvPr>
          <p:cNvSpPr>
            <a:spLocks noGrp="1"/>
          </p:cNvSpPr>
          <p:nvPr>
            <p:ph type="title"/>
          </p:nvPr>
        </p:nvSpPr>
        <p:spPr/>
        <p:txBody>
          <a:bodyPr/>
          <a:lstStyle/>
          <a:p>
            <a:r>
              <a:rPr lang="en-GB" dirty="0"/>
              <a:t>Schizophrenia</a:t>
            </a:r>
          </a:p>
        </p:txBody>
      </p:sp>
      <p:sp>
        <p:nvSpPr>
          <p:cNvPr id="3" name="Content Placeholder 2">
            <a:extLst>
              <a:ext uri="{FF2B5EF4-FFF2-40B4-BE49-F238E27FC236}">
                <a16:creationId xmlns:a16="http://schemas.microsoft.com/office/drawing/2014/main" id="{38CA37F5-DEE0-4A7E-BADD-F0679A6F8845}"/>
              </a:ext>
            </a:extLst>
          </p:cNvPr>
          <p:cNvSpPr>
            <a:spLocks noGrp="1"/>
          </p:cNvSpPr>
          <p:nvPr>
            <p:ph idx="1"/>
          </p:nvPr>
        </p:nvSpPr>
        <p:spPr/>
        <p:txBody>
          <a:bodyPr>
            <a:normAutofit fontScale="85000" lnSpcReduction="20000"/>
          </a:bodyPr>
          <a:lstStyle/>
          <a:p>
            <a:r>
              <a:rPr lang="en-GB" dirty="0">
                <a:solidFill>
                  <a:schemeClr val="bg1">
                    <a:lumMod val="75000"/>
                  </a:schemeClr>
                </a:solidFill>
              </a:rPr>
              <a:t>Classification of schizophrenia. Positive symptoms of schizophrenia, including hallucinations and delusions. Negative symptoms of schizophrenia, including speech poverty and avolition. Reliability and validity in diagnosis and classification of schizophrenia, including reference to co-morbidity, culture and gender bias and symptom overlap.</a:t>
            </a:r>
          </a:p>
          <a:p>
            <a:r>
              <a:rPr lang="en-GB" dirty="0">
                <a:solidFill>
                  <a:schemeClr val="bg1">
                    <a:lumMod val="75000"/>
                  </a:schemeClr>
                </a:solidFill>
              </a:rPr>
              <a:t>Biological explanations for schizophrenia: genetics and neural correlates, including the dopamine hypothesis.</a:t>
            </a:r>
          </a:p>
          <a:p>
            <a:r>
              <a:rPr lang="en-GB" dirty="0">
                <a:solidFill>
                  <a:schemeClr val="bg1">
                    <a:lumMod val="75000"/>
                  </a:schemeClr>
                </a:solidFill>
              </a:rPr>
              <a:t>Psychological explanations for schizophrenia: family dysfunction and cognitive explanations, including dysfunctional thought processing.</a:t>
            </a:r>
          </a:p>
          <a:p>
            <a:r>
              <a:rPr lang="en-GB" dirty="0"/>
              <a:t>Drug therapy: typical and atypical antipsychotics.</a:t>
            </a:r>
          </a:p>
          <a:p>
            <a:r>
              <a:rPr lang="en-GB" dirty="0"/>
              <a:t>Cognitive behaviour therapy and family therapy as used in the treatment of schizophrenia. Token economies as used in the management of schizophrenia.</a:t>
            </a:r>
          </a:p>
          <a:p>
            <a:r>
              <a:rPr lang="en-GB" dirty="0"/>
              <a:t>The importance of an interactionist approach in explaining and treating schizophrenia; the diathesis-stress model.</a:t>
            </a:r>
          </a:p>
        </p:txBody>
      </p:sp>
    </p:spTree>
    <p:extLst>
      <p:ext uri="{BB962C8B-B14F-4D97-AF65-F5344CB8AC3E}">
        <p14:creationId xmlns:p14="http://schemas.microsoft.com/office/powerpoint/2010/main" val="1927669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07F7F-2E49-4981-A5E9-AF33E8865BD3}"/>
              </a:ext>
            </a:extLst>
          </p:cNvPr>
          <p:cNvSpPr>
            <a:spLocks noGrp="1"/>
          </p:cNvSpPr>
          <p:nvPr>
            <p:ph type="title"/>
          </p:nvPr>
        </p:nvSpPr>
        <p:spPr>
          <a:xfrm>
            <a:off x="838200" y="365125"/>
            <a:ext cx="10515600" cy="1750754"/>
          </a:xfrm>
        </p:spPr>
        <p:txBody>
          <a:bodyPr>
            <a:normAutofit/>
          </a:bodyPr>
          <a:lstStyle/>
          <a:p>
            <a:r>
              <a:rPr lang="en-GB" dirty="0"/>
              <a:t>Drug therapy: typical and atypical antipsychotics.</a:t>
            </a:r>
          </a:p>
        </p:txBody>
      </p:sp>
    </p:spTree>
    <p:extLst>
      <p:ext uri="{BB962C8B-B14F-4D97-AF65-F5344CB8AC3E}">
        <p14:creationId xmlns:p14="http://schemas.microsoft.com/office/powerpoint/2010/main" val="3969042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0EC17-DEB3-485F-9045-BCE3660BB19A}"/>
              </a:ext>
            </a:extLst>
          </p:cNvPr>
          <p:cNvSpPr>
            <a:spLocks noGrp="1"/>
          </p:cNvSpPr>
          <p:nvPr>
            <p:ph type="title"/>
          </p:nvPr>
        </p:nvSpPr>
        <p:spPr/>
        <p:txBody>
          <a:bodyPr/>
          <a:lstStyle/>
          <a:p>
            <a:r>
              <a:rPr lang="en-GB" dirty="0"/>
              <a:t>Antipsychotics</a:t>
            </a:r>
          </a:p>
        </p:txBody>
      </p:sp>
      <p:sp>
        <p:nvSpPr>
          <p:cNvPr id="3" name="Content Placeholder 2">
            <a:extLst>
              <a:ext uri="{FF2B5EF4-FFF2-40B4-BE49-F238E27FC236}">
                <a16:creationId xmlns:a16="http://schemas.microsoft.com/office/drawing/2014/main" id="{F06AE563-DDBC-46CA-9966-6C915D341F0C}"/>
              </a:ext>
            </a:extLst>
          </p:cNvPr>
          <p:cNvSpPr>
            <a:spLocks noGrp="1"/>
          </p:cNvSpPr>
          <p:nvPr>
            <p:ph idx="1"/>
          </p:nvPr>
        </p:nvSpPr>
        <p:spPr/>
        <p:txBody>
          <a:bodyPr/>
          <a:lstStyle/>
          <a:p>
            <a:endParaRPr lang="en-GB" dirty="0"/>
          </a:p>
          <a:p>
            <a:r>
              <a:rPr lang="en-GB" dirty="0"/>
              <a:t>helps the person manage their illness and live a normal life</a:t>
            </a:r>
          </a:p>
          <a:p>
            <a:r>
              <a:rPr lang="en-GB" dirty="0"/>
              <a:t>first treatment for schizophrenics</a:t>
            </a:r>
          </a:p>
          <a:p>
            <a:r>
              <a:rPr lang="en-GB" dirty="0"/>
              <a:t>reduce dopaminergic transmission</a:t>
            </a:r>
          </a:p>
          <a:p>
            <a:endParaRPr lang="en-GB" dirty="0"/>
          </a:p>
        </p:txBody>
      </p:sp>
    </p:spTree>
    <p:extLst>
      <p:ext uri="{BB962C8B-B14F-4D97-AF65-F5344CB8AC3E}">
        <p14:creationId xmlns:p14="http://schemas.microsoft.com/office/powerpoint/2010/main" val="1235306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42A64-A086-45DF-977C-225855C80683}"/>
              </a:ext>
            </a:extLst>
          </p:cNvPr>
          <p:cNvSpPr>
            <a:spLocks noGrp="1"/>
          </p:cNvSpPr>
          <p:nvPr>
            <p:ph type="title"/>
          </p:nvPr>
        </p:nvSpPr>
        <p:spPr/>
        <p:txBody>
          <a:bodyPr>
            <a:normAutofit/>
          </a:bodyPr>
          <a:lstStyle/>
          <a:p>
            <a:r>
              <a:rPr lang="en-GB" dirty="0"/>
              <a:t>Typical antipsychotics</a:t>
            </a:r>
          </a:p>
        </p:txBody>
      </p:sp>
      <p:sp>
        <p:nvSpPr>
          <p:cNvPr id="3" name="Content Placeholder 2">
            <a:extLst>
              <a:ext uri="{FF2B5EF4-FFF2-40B4-BE49-F238E27FC236}">
                <a16:creationId xmlns:a16="http://schemas.microsoft.com/office/drawing/2014/main" id="{0A34DE17-0A8B-4957-9937-7C2E2DD234D0}"/>
              </a:ext>
            </a:extLst>
          </p:cNvPr>
          <p:cNvSpPr>
            <a:spLocks noGrp="1"/>
          </p:cNvSpPr>
          <p:nvPr>
            <p:ph idx="1"/>
          </p:nvPr>
        </p:nvSpPr>
        <p:spPr/>
        <p:txBody>
          <a:bodyPr>
            <a:normAutofit fontScale="70000" lnSpcReduction="20000"/>
          </a:bodyPr>
          <a:lstStyle/>
          <a:p>
            <a:r>
              <a:rPr lang="en-GB" dirty="0"/>
              <a:t>Chlorpromazine</a:t>
            </a:r>
          </a:p>
          <a:p>
            <a:r>
              <a:rPr lang="en-GB" dirty="0"/>
              <a:t>dopamine antagonists which bind to but don’t stimulate dopamine receptors and so reduce the symptoms of schizophrenia</a:t>
            </a:r>
          </a:p>
          <a:p>
            <a:endParaRPr lang="en-GB" dirty="0"/>
          </a:p>
          <a:p>
            <a:r>
              <a:rPr lang="en-GB" dirty="0"/>
              <a:t>Combats positive symptoms such as hallucinations and delusion</a:t>
            </a:r>
          </a:p>
          <a:p>
            <a:r>
              <a:rPr lang="en-GB" dirty="0"/>
              <a:t>‘First generation’</a:t>
            </a:r>
          </a:p>
          <a:p>
            <a:r>
              <a:rPr lang="en-GB" dirty="0"/>
              <a:t>Developed in 1950</a:t>
            </a:r>
          </a:p>
          <a:p>
            <a:r>
              <a:rPr lang="en-GB" dirty="0"/>
              <a:t>Hallucinations and delusions diminish after a few days of taking the medication</a:t>
            </a:r>
          </a:p>
          <a:p>
            <a:r>
              <a:rPr lang="en-GB" dirty="0"/>
              <a:t>Effectiveness of the dopamine antagonists led to the development of the dopamine hypothesis</a:t>
            </a:r>
          </a:p>
          <a:p>
            <a:r>
              <a:rPr lang="en-GB" dirty="0" err="1"/>
              <a:t>Kapur</a:t>
            </a:r>
            <a:r>
              <a:rPr lang="en-GB" dirty="0"/>
              <a:t> et al 2000 estimate that around 70% of D2 receptors in the mesolimbic dopamine pathway must be blocked for the drugs to be effective. However for this to happen D2 receptors need to be blocked in other parts of the brain too hence creating to side effects, therefore atypical antipsychotics were developed</a:t>
            </a:r>
          </a:p>
          <a:p>
            <a:endParaRPr lang="en-GB" dirty="0"/>
          </a:p>
          <a:p>
            <a:endParaRPr lang="en-GB" dirty="0"/>
          </a:p>
        </p:txBody>
      </p:sp>
    </p:spTree>
    <p:extLst>
      <p:ext uri="{BB962C8B-B14F-4D97-AF65-F5344CB8AC3E}">
        <p14:creationId xmlns:p14="http://schemas.microsoft.com/office/powerpoint/2010/main" val="62788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81DF5-1D4B-4BD2-A87B-E1009C85E431}"/>
              </a:ext>
            </a:extLst>
          </p:cNvPr>
          <p:cNvSpPr>
            <a:spLocks noGrp="1"/>
          </p:cNvSpPr>
          <p:nvPr>
            <p:ph type="title"/>
          </p:nvPr>
        </p:nvSpPr>
        <p:spPr/>
        <p:txBody>
          <a:bodyPr/>
          <a:lstStyle/>
          <a:p>
            <a:r>
              <a:rPr lang="en-GB" dirty="0"/>
              <a:t>Atypical antipsychotics</a:t>
            </a:r>
          </a:p>
        </p:txBody>
      </p:sp>
      <p:sp>
        <p:nvSpPr>
          <p:cNvPr id="3" name="Content Placeholder 2">
            <a:extLst>
              <a:ext uri="{FF2B5EF4-FFF2-40B4-BE49-F238E27FC236}">
                <a16:creationId xmlns:a16="http://schemas.microsoft.com/office/drawing/2014/main" id="{B4C789E6-4AEA-4998-A159-73C3FB7ED106}"/>
              </a:ext>
            </a:extLst>
          </p:cNvPr>
          <p:cNvSpPr>
            <a:spLocks noGrp="1"/>
          </p:cNvSpPr>
          <p:nvPr>
            <p:ph idx="1"/>
          </p:nvPr>
        </p:nvSpPr>
        <p:spPr/>
        <p:txBody>
          <a:bodyPr>
            <a:normAutofit fontScale="92500" lnSpcReduction="20000"/>
          </a:bodyPr>
          <a:lstStyle/>
          <a:p>
            <a:r>
              <a:rPr lang="en-GB" dirty="0"/>
              <a:t>Clozapine introduced in the 1990s s</a:t>
            </a:r>
          </a:p>
          <a:p>
            <a:r>
              <a:rPr lang="en-GB" dirty="0"/>
              <a:t>Carry a lower risk of extrapyramidal side effects, have a beneficial effect on negative symptoms and cognitive impairment and are suitable for treatment-resistance patients</a:t>
            </a:r>
          </a:p>
          <a:p>
            <a:endParaRPr lang="en-GB" dirty="0"/>
          </a:p>
          <a:p>
            <a:r>
              <a:rPr lang="en-GB" dirty="0"/>
              <a:t>Combat positive symptoms but also have beneficial effects on negative symptoms</a:t>
            </a:r>
          </a:p>
          <a:p>
            <a:r>
              <a:rPr lang="en-GB" dirty="0"/>
              <a:t>‘Second generation’</a:t>
            </a:r>
          </a:p>
          <a:p>
            <a:r>
              <a:rPr lang="en-GB" dirty="0"/>
              <a:t>They only temporarily occupy the D2 receptors and then rapidly dissociate to allow normal dopamine transmission</a:t>
            </a:r>
          </a:p>
          <a:p>
            <a:r>
              <a:rPr lang="en-GB" dirty="0"/>
              <a:t>These also have a strong affinity for serotonin receptors (5-HT2A) and a lower affinity for D2 receptors</a:t>
            </a:r>
          </a:p>
          <a:p>
            <a:endParaRPr lang="en-GB" dirty="0"/>
          </a:p>
          <a:p>
            <a:endParaRPr lang="en-GB" dirty="0"/>
          </a:p>
        </p:txBody>
      </p:sp>
    </p:spTree>
    <p:extLst>
      <p:ext uri="{BB962C8B-B14F-4D97-AF65-F5344CB8AC3E}">
        <p14:creationId xmlns:p14="http://schemas.microsoft.com/office/powerpoint/2010/main" val="1199440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94C0B-329A-4A33-ACFA-A875CA12B013}"/>
              </a:ext>
            </a:extLst>
          </p:cNvPr>
          <p:cNvSpPr>
            <a:spLocks noGrp="1"/>
          </p:cNvSpPr>
          <p:nvPr>
            <p:ph type="title"/>
          </p:nvPr>
        </p:nvSpPr>
        <p:spPr/>
        <p:txBody>
          <a:bodyPr/>
          <a:lstStyle/>
          <a:p>
            <a:r>
              <a:rPr lang="en-GB" dirty="0"/>
              <a:t>Evaluation -</a:t>
            </a:r>
          </a:p>
        </p:txBody>
      </p:sp>
      <p:sp>
        <p:nvSpPr>
          <p:cNvPr id="3" name="Content Placeholder 2">
            <a:extLst>
              <a:ext uri="{FF2B5EF4-FFF2-40B4-BE49-F238E27FC236}">
                <a16:creationId xmlns:a16="http://schemas.microsoft.com/office/drawing/2014/main" id="{BDF8EE08-2C08-4016-8E87-D3047A74BAA1}"/>
              </a:ext>
            </a:extLst>
          </p:cNvPr>
          <p:cNvSpPr>
            <a:spLocks noGrp="1"/>
          </p:cNvSpPr>
          <p:nvPr>
            <p:ph idx="1"/>
          </p:nvPr>
        </p:nvSpPr>
        <p:spPr/>
        <p:txBody>
          <a:bodyPr>
            <a:normAutofit fontScale="85000" lnSpcReduction="10000"/>
          </a:bodyPr>
          <a:lstStyle/>
          <a:p>
            <a:r>
              <a:rPr lang="en-GB" dirty="0"/>
              <a:t>Extrapyramidal effects (movement difficulties): more than half of the patients taking typical antipsychotic drugs experience Parkinsonian symptoms. In order to prevent this other drugs would be taken to help with the movement or the treatment would be stopped completely.</a:t>
            </a:r>
          </a:p>
          <a:p>
            <a:r>
              <a:rPr lang="en-GB" dirty="0"/>
              <a:t>Ethical issues with usage of typical antipsychotics. In the US, was a court order stating that ‘no one shall be subjected to inhuman or degrading treatment or punishment’, meaning a cost-benefit analysis of typical antipsychotics would most probably be negative.</a:t>
            </a:r>
          </a:p>
          <a:p>
            <a:r>
              <a:rPr lang="en-GB" dirty="0"/>
              <a:t>Ross and Read 2004 argue that when people are prescribed medication it reinforces them to think that there’s something wrong with them. This can cause the patient to lose motivation to take the drugs. </a:t>
            </a:r>
          </a:p>
          <a:p>
            <a:r>
              <a:rPr lang="en-GB" dirty="0"/>
              <a:t>Read 2005 concluded that as human misery is often inflicted by other people then the best solutions are usually human interventions, rather than chemical</a:t>
            </a:r>
          </a:p>
          <a:p>
            <a:endParaRPr lang="en-GB" dirty="0"/>
          </a:p>
        </p:txBody>
      </p:sp>
    </p:spTree>
    <p:extLst>
      <p:ext uri="{BB962C8B-B14F-4D97-AF65-F5344CB8AC3E}">
        <p14:creationId xmlns:p14="http://schemas.microsoft.com/office/powerpoint/2010/main" val="1062854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0638E-4558-4C85-BBA7-BA03EA7A0ADD}"/>
              </a:ext>
            </a:extLst>
          </p:cNvPr>
          <p:cNvSpPr>
            <a:spLocks noGrp="1"/>
          </p:cNvSpPr>
          <p:nvPr>
            <p:ph type="title"/>
          </p:nvPr>
        </p:nvSpPr>
        <p:spPr/>
        <p:txBody>
          <a:bodyPr/>
          <a:lstStyle/>
          <a:p>
            <a:r>
              <a:rPr lang="en-GB" dirty="0"/>
              <a:t>Evaluation +</a:t>
            </a:r>
          </a:p>
        </p:txBody>
      </p:sp>
      <p:sp>
        <p:nvSpPr>
          <p:cNvPr id="3" name="Content Placeholder 2">
            <a:extLst>
              <a:ext uri="{FF2B5EF4-FFF2-40B4-BE49-F238E27FC236}">
                <a16:creationId xmlns:a16="http://schemas.microsoft.com/office/drawing/2014/main" id="{8EA877B2-0314-4332-B087-0E241E592DC0}"/>
              </a:ext>
            </a:extLst>
          </p:cNvPr>
          <p:cNvSpPr>
            <a:spLocks noGrp="1"/>
          </p:cNvSpPr>
          <p:nvPr>
            <p:ph idx="1"/>
          </p:nvPr>
        </p:nvSpPr>
        <p:spPr/>
        <p:txBody>
          <a:bodyPr>
            <a:normAutofit fontScale="85000" lnSpcReduction="10000"/>
          </a:bodyPr>
          <a:lstStyle/>
          <a:p>
            <a:r>
              <a:rPr lang="en-GB" dirty="0"/>
              <a:t>Support for antipsychotic drugs: </a:t>
            </a:r>
            <a:r>
              <a:rPr lang="en-GB" dirty="0" err="1"/>
              <a:t>Leucht</a:t>
            </a:r>
            <a:r>
              <a:rPr lang="en-GB" dirty="0"/>
              <a:t> et al 2012 carried out a meta-analysis of 65 studies, published between 1959 and 2011, involving 6000 patients. Some were given a placebo instead of their antipsychotic drugs, and others remained on their drugs. Within 12 months, 64% of those patients who has been given the placebo had relapsed compared to 27% who stayed on the psychotic drug.</a:t>
            </a:r>
          </a:p>
          <a:p>
            <a:r>
              <a:rPr lang="en-GB" dirty="0"/>
              <a:t>Patients experience fewer side effects when given atypical antipsychotics. So patients are more likely to continue treatment meaning they will be able to reduce their symptoms.</a:t>
            </a:r>
          </a:p>
          <a:p>
            <a:r>
              <a:rPr lang="en-GB" dirty="0"/>
              <a:t>Crossley et al 2010 did a meta-analysis of 15 studies to examine efficacy (i.e. to reduce symptoms) and side effects of atypical versus typical antipsychotics in the early-phase treatment for schizophrenia. No differences were found in the effect of the drugs, however side effects differed (atypical caused weight gain, whereas typical caused more extrapyramidal effects(movement difficulties))</a:t>
            </a:r>
          </a:p>
          <a:p>
            <a:endParaRPr lang="en-GB" dirty="0"/>
          </a:p>
        </p:txBody>
      </p:sp>
    </p:spTree>
    <p:extLst>
      <p:ext uri="{BB962C8B-B14F-4D97-AF65-F5344CB8AC3E}">
        <p14:creationId xmlns:p14="http://schemas.microsoft.com/office/powerpoint/2010/main" val="34593792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676</Words>
  <Application>Microsoft Office PowerPoint</Application>
  <PresentationFormat>Widescreen</PresentationFormat>
  <Paragraphs>40</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Schizophrenia</vt:lpstr>
      <vt:lpstr>Drug therapy: typical and atypical antipsychotics.</vt:lpstr>
      <vt:lpstr>Antipsychotics</vt:lpstr>
      <vt:lpstr>Typical antipsychotics</vt:lpstr>
      <vt:lpstr>Atypical antipsychotics</vt:lpstr>
      <vt:lpstr>Evaluation -</vt:lpstr>
      <vt:lpstr>Evaluation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Schizophrenia</dc:title>
  <dc:creator>Stanyer, Richard (Staff)</dc:creator>
  <cp:lastModifiedBy>Stanyer, Richard (Staff)</cp:lastModifiedBy>
  <cp:revision>2</cp:revision>
  <dcterms:created xsi:type="dcterms:W3CDTF">2023-07-06T15:17:28Z</dcterms:created>
  <dcterms:modified xsi:type="dcterms:W3CDTF">2023-07-06T15:35:29Z</dcterms:modified>
</cp:coreProperties>
</file>